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8.png" ContentType="image/png"/>
  <Override PartName="/ppt/media/image12.png" ContentType="image/png"/>
  <Override PartName="/ppt/media/image3.png" ContentType="image/png"/>
  <Override PartName="/ppt/media/image9.png" ContentType="image/png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5" r:id="rId5"/>
    <p:sldMasterId id="2147483657" r:id="rId6"/>
    <p:sldMasterId id="2147483659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0080625" cy="7559675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900D8F4-591F-4770-8B65-45EE2D50F8A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BDF574B-E241-41ED-B77F-76A44CC5E2D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CA1DF9A-34A0-4CD0-992F-4B4E001EB67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304B7E0-DA1D-4293-B8D5-1E90206488A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D8691C9-7A0D-4645-9331-D5A4107930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BB6A2BD-6A5F-43A5-ACFC-E64638E35E6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4426B7D-8CD5-45A1-9F84-50ECEA280F1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6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 idx="1"/>
          </p:nvPr>
        </p:nvSpPr>
        <p:spPr>
          <a:xfrm>
            <a:off x="3447000" y="6887160"/>
            <a:ext cx="319464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sldNum" idx="2"/>
          </p:nvPr>
        </p:nvSpPr>
        <p:spPr>
          <a:xfrm>
            <a:off x="722664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AA24651-31C6-4575-BB33-546E722779E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dt" idx="3"/>
          </p:nvPr>
        </p:nvSpPr>
        <p:spPr>
          <a:xfrm>
            <a:off x="50364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8869680" cy="201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ftr" idx="4"/>
          </p:nvPr>
        </p:nvSpPr>
        <p:spPr>
          <a:xfrm>
            <a:off x="3447000" y="6887160"/>
            <a:ext cx="319464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sldNum" idx="5"/>
          </p:nvPr>
        </p:nvSpPr>
        <p:spPr>
          <a:xfrm>
            <a:off x="722664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A3C743D-49E8-44A1-9628-5FF50215D98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dt" idx="6"/>
          </p:nvPr>
        </p:nvSpPr>
        <p:spPr>
          <a:xfrm>
            <a:off x="50364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" descr=""/>
          <p:cNvPicPr/>
          <p:nvPr/>
        </p:nvPicPr>
        <p:blipFill>
          <a:blip r:embed="rId2"/>
          <a:stretch/>
        </p:blipFill>
        <p:spPr>
          <a:xfrm>
            <a:off x="0" y="-1440"/>
            <a:ext cx="10079640" cy="7561080"/>
          </a:xfrm>
          <a:prstGeom prst="rect">
            <a:avLst/>
          </a:prstGeom>
          <a:ln w="0">
            <a:noFill/>
          </a:ln>
        </p:spPr>
      </p:pic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4327920" cy="201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9000" y="4752000"/>
            <a:ext cx="4327920" cy="201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7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8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D78B92E-9162-405B-9477-614D4B3EEA6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6"/>
          <p:cNvSpPr>
            <a:spLocks noGrp="1"/>
          </p:cNvSpPr>
          <p:nvPr>
            <p:ph type="dt" idx="9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  <p:sldLayoutId id="2147483654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" descr=""/>
          <p:cNvPicPr/>
          <p:nvPr/>
        </p:nvPicPr>
        <p:blipFill>
          <a:blip r:embed="rId2"/>
          <a:stretch/>
        </p:blipFill>
        <p:spPr>
          <a:xfrm>
            <a:off x="0" y="-1440"/>
            <a:ext cx="10079640" cy="7561080"/>
          </a:xfrm>
          <a:prstGeom prst="rect">
            <a:avLst/>
          </a:prstGeom>
          <a:ln w="0">
            <a:noFill/>
          </a:ln>
        </p:spPr>
      </p:pic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8869680" cy="201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ftr" idx="10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sldNum" idx="11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F1657E-64A6-4740-BA9F-EA13C38718F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2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6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ln w="0">
            <a:noFill/>
          </a:ln>
        </p:spPr>
      </p:pic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4327920" cy="201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5049000" y="4752000"/>
            <a:ext cx="4327920" cy="201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ftr" idx="13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sldNum" idx="14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2EC3FB8-843B-4B0B-A95E-F2F1C1DD841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dt" idx="15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8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4327920" cy="201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5049000" y="4752000"/>
            <a:ext cx="4327920" cy="201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ftr" idx="16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sldNum" idx="17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463EB2-4B5F-430D-8076-CEE9DEB2398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dt" idx="18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29560" y="31680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94444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Политические учения древнего Востока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2560" y="5257800"/>
            <a:ext cx="8869680" cy="99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</a:rPr>
              <a:t>Демаков Матвей, 21-ПМ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Общие черты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2514600"/>
            <a:ext cx="9144000" cy="274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757"/>
              </a:spcBef>
              <a:spcAft>
                <a:spcPts val="155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Рассматриваются конкретные проблемы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техники и методов отправления власти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1757"/>
              </a:spcBef>
              <a:spcAft>
                <a:spcPts val="155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Не отделялись от морали и представляли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собой этико-политические доктрины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1757"/>
              </a:spcBef>
              <a:spcAft>
                <a:spcPts val="155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Не только сохранялись, но и развивались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религиозномифологические воззрения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Древний Египет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" name="" descr=""/>
          <p:cNvPicPr/>
          <p:nvPr/>
        </p:nvPicPr>
        <p:blipFill>
          <a:blip r:embed="rId1"/>
          <a:stretch/>
        </p:blipFill>
        <p:spPr>
          <a:xfrm>
            <a:off x="5486400" y="2286000"/>
            <a:ext cx="4114800" cy="3200400"/>
          </a:xfrm>
          <a:prstGeom prst="rect">
            <a:avLst/>
          </a:prstGeom>
          <a:ln w="0">
            <a:noFill/>
          </a:ln>
        </p:spPr>
      </p:pic>
      <p:sp>
        <p:nvSpPr>
          <p:cNvPr id="61" name=""/>
          <p:cNvSpPr txBox="1"/>
          <p:nvPr/>
        </p:nvSpPr>
        <p:spPr>
          <a:xfrm>
            <a:off x="457200" y="2971800"/>
            <a:ext cx="4343400" cy="3657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Вся власть у фараона, воплощения Бога</a:t>
            </a:r>
            <a:endParaRPr b="0" lang="en-US" sz="20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Рабовладельческое общество</a:t>
            </a:r>
            <a:endParaRPr b="0" lang="en-US" sz="20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Поучение Птахотепа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502560" y="4819320"/>
            <a:ext cx="8869680" cy="158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624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«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Человек, низший по своему положению в обществе, – плохой; высший – ценный, благородный.</a:t>
            </a:r>
            <a:r>
              <a:rPr b="0" lang="en-US" sz="22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»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624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«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Могущество кротости больше могущества силы.</a:t>
            </a:r>
            <a:r>
              <a:rPr b="0" lang="en-US" sz="22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»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3017160" y="1618920"/>
            <a:ext cx="3657240" cy="2971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51640"/>
            <a:ext cx="7703640" cy="123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Поучение Гераклеопольского царя своему сыну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504360" y="3200400"/>
            <a:ext cx="9325440" cy="114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624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Times New Roman"/>
              </a:rPr>
              <a:t>«Неимущий жаден к тому, что принадлежит другому»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lnSpc>
                <a:spcPct val="100000"/>
              </a:lnSpc>
              <a:spcBef>
                <a:spcPts val="624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Times New Roman"/>
              </a:rPr>
              <a:t>«Не пристрастен богатый в доме своем, так как он владыка вещей и не </a:t>
            </a:r>
            <a:r>
              <a:rPr b="0" lang="en-US" sz="2200" spc="-1" strike="noStrike">
                <a:solidFill>
                  <a:srgbClr val="000000"/>
                </a:solidFill>
                <a:latin typeface="Times New Roman"/>
              </a:rPr>
              <a:t>имеет нужды»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51640"/>
            <a:ext cx="7703640" cy="123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Речение Ипусера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2940120" y="1719360"/>
            <a:ext cx="4146480" cy="3309840"/>
          </a:xfrm>
          <a:prstGeom prst="rect">
            <a:avLst/>
          </a:prstGeom>
          <a:ln w="0">
            <a:noFill/>
          </a:ln>
        </p:spPr>
      </p:pic>
      <p:sp>
        <p:nvSpPr>
          <p:cNvPr id="69" name=""/>
          <p:cNvSpPr txBox="1"/>
          <p:nvPr/>
        </p:nvSpPr>
        <p:spPr>
          <a:xfrm>
            <a:off x="914400" y="5257800"/>
            <a:ext cx="8686800" cy="1600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«Земля перевернулась, подобно гончарному кругу. Разбойник стал владельцем богатств; богач превратился в грабителя...»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01320" y="2286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Поучение Аменемопе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3200400" y="1600200"/>
            <a:ext cx="3917160" cy="2762280"/>
          </a:xfrm>
          <a:prstGeom prst="rect">
            <a:avLst/>
          </a:prstGeom>
          <a:ln w="0">
            <a:noFill/>
          </a:ln>
        </p:spPr>
      </p:pic>
      <p:sp>
        <p:nvSpPr>
          <p:cNvPr id="72" name=""/>
          <p:cNvSpPr txBox="1"/>
          <p:nvPr/>
        </p:nvSpPr>
        <p:spPr>
          <a:xfrm>
            <a:off x="1600200" y="4572000"/>
            <a:ext cx="7543800" cy="1600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«Не убирай межевого камня на границах полей»</a:t>
            </a:r>
            <a:endParaRPr b="0" lang="en-US" sz="24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216000" indent="-21600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«… Не присваивай борозд на поле»</a:t>
            </a:r>
            <a:endParaRPr b="0" lang="en-US" sz="24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216000" indent="-21600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«… Берегись насиловать границы полей, чтобы не навлечь на себя страха»</a:t>
            </a:r>
            <a:endParaRPr b="0" lang="en-US" sz="24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109800"/>
            <a:ext cx="8842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Древний Китай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4" name="" descr=""/>
          <p:cNvPicPr/>
          <p:nvPr/>
        </p:nvPicPr>
        <p:blipFill>
          <a:blip r:embed="rId1"/>
          <a:stretch/>
        </p:blipFill>
        <p:spPr>
          <a:xfrm>
            <a:off x="4991400" y="1562400"/>
            <a:ext cx="4609800" cy="5295600"/>
          </a:xfrm>
          <a:prstGeom prst="rect">
            <a:avLst/>
          </a:prstGeom>
          <a:ln w="0">
            <a:noFill/>
          </a:ln>
        </p:spPr>
      </p:pic>
      <p:sp>
        <p:nvSpPr>
          <p:cNvPr id="75" name=""/>
          <p:cNvSpPr txBox="1"/>
          <p:nvPr/>
        </p:nvSpPr>
        <p:spPr>
          <a:xfrm>
            <a:off x="457200" y="1600200"/>
            <a:ext cx="4572000" cy="5257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Династия Инь (Шан) (II тыс. до н. э)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Всей властью обладает Ван (власть-собственность)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Административный аппарат и воины обладают привелегированным положением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01320" y="2286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Эпоха Чжоу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04000" y="1600200"/>
            <a:ext cx="5211000" cy="516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Династия Цзи (I тыс. до н. э)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Доктрина «мандата Неба»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Даосизм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Конфуцианство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Моизм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Легизм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  <p:pic>
        <p:nvPicPr>
          <p:cNvPr id="78" name="" descr=""/>
          <p:cNvPicPr/>
          <p:nvPr/>
        </p:nvPicPr>
        <p:blipFill>
          <a:blip r:embed="rId1"/>
          <a:stretch/>
        </p:blipFill>
        <p:spPr>
          <a:xfrm>
            <a:off x="5904000" y="1600200"/>
            <a:ext cx="3925800" cy="5029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301320" y="2286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Даосизм (IV–III вв. до н. э.)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504000" y="1600200"/>
            <a:ext cx="5896800" cy="516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Дао “Путь” + Дэ “Благодать”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Целью государства, является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восстановление естественного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состояния человеческих отношений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в соответствии с небесным дао.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Идеал - царство гармонии с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уравнительным распределением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продуктов, отвергающее все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искусственное, в том числе и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Noto Sans CJK SC"/>
              </a:rPr>
              <a:t>созданные людьми законы. 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  <p:pic>
        <p:nvPicPr>
          <p:cNvPr id="81" name="" descr=""/>
          <p:cNvPicPr/>
          <p:nvPr/>
        </p:nvPicPr>
        <p:blipFill>
          <a:blip r:embed="rId1"/>
          <a:stretch/>
        </p:blipFill>
        <p:spPr>
          <a:xfrm>
            <a:off x="7182720" y="1828800"/>
            <a:ext cx="1732680" cy="2057400"/>
          </a:xfrm>
          <a:prstGeom prst="rect">
            <a:avLst/>
          </a:prstGeom>
          <a:ln w="0">
            <a:noFill/>
          </a:ln>
        </p:spPr>
      </p:pic>
      <p:sp>
        <p:nvSpPr>
          <p:cNvPr id="82" name=""/>
          <p:cNvSpPr txBox="1"/>
          <p:nvPr/>
        </p:nvSpPr>
        <p:spPr>
          <a:xfrm>
            <a:off x="7182720" y="3886200"/>
            <a:ext cx="1828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“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Дао дэ цзин”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2"/>
          <a:stretch/>
        </p:blipFill>
        <p:spPr>
          <a:xfrm>
            <a:off x="7315200" y="4343400"/>
            <a:ext cx="1600200" cy="1980720"/>
          </a:xfrm>
          <a:prstGeom prst="rect">
            <a:avLst/>
          </a:prstGeom>
          <a:ln w="0">
            <a:noFill/>
          </a:ln>
        </p:spPr>
      </p:pic>
      <p:sp>
        <p:nvSpPr>
          <p:cNvPr id="84" name=""/>
          <p:cNvSpPr txBox="1"/>
          <p:nvPr/>
        </p:nvSpPr>
        <p:spPr>
          <a:xfrm>
            <a:off x="7315200" y="6324120"/>
            <a:ext cx="1828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Лао-цзы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01320" y="22860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US" sz="4200" spc="-1" strike="noStrike">
                <a:solidFill>
                  <a:srgbClr val="000000"/>
                </a:solidFill>
                <a:latin typeface="Arial"/>
              </a:rPr>
              <a:t>Конфуцианство (IV в. до н.э.)</a:t>
            </a:r>
            <a:endParaRPr b="0" lang="en-US" sz="4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04000" y="1600200"/>
            <a:ext cx="5896800" cy="516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Патриархально-патерналистская концепция государства.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Аристократическая форма правления: «Темные люди», «простолюдины», «низкие», «младшие» должны подчиняться «благородным мужам», «лучшим», «высшим», «старшим»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«Когда богатства распределяются равномерно, то не будет бедности; когда в стране царит гармония, то народ не будет малочислен; когда царит мир , не будет опасности свержения»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Принцип «исправления имен»</a:t>
            </a:r>
            <a:endParaRPr b="0" lang="en-US" sz="20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lvl="1" marL="864000" indent="-324000"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«не делать по отношению к своим начальникам того, чего вы не одобряете в своих подчиненных»</a:t>
            </a:r>
            <a:endParaRPr b="0" lang="en-US" sz="16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6858000" y="1600200"/>
            <a:ext cx="2619000" cy="3704760"/>
          </a:xfrm>
          <a:prstGeom prst="rect">
            <a:avLst/>
          </a:prstGeom>
          <a:ln w="0">
            <a:noFill/>
          </a:ln>
        </p:spPr>
      </p:pic>
      <p:sp>
        <p:nvSpPr>
          <p:cNvPr id="88" name=""/>
          <p:cNvSpPr txBox="1"/>
          <p:nvPr/>
        </p:nvSpPr>
        <p:spPr>
          <a:xfrm>
            <a:off x="6858000" y="5486400"/>
            <a:ext cx="2514600" cy="685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Конфуций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(551 – 479 гг. до н.э.)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842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Моизм (III в. до н.э.)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228600" y="1600200"/>
            <a:ext cx="5943600" cy="516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Договорное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происхожде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ния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государства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и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управления</a:t>
            </a:r>
            <a:endParaRPr b="0" lang="en-US" sz="22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«Подчинение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людей силой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не приводит к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подчинению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сердец, люди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подчиняются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из-за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недостатка в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силах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»</a:t>
            </a:r>
            <a:endParaRPr b="0" lang="en-US" sz="20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«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Подчинение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людей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добродетель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ю вызывает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радость в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сердцах, 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люди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изъявляют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настоящую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покорность»</a:t>
            </a:r>
            <a:endParaRPr b="0" lang="en-US" sz="20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«Народ –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самое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важное; духи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земли 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зерна –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второе, а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правитель –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последнее»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6858000" y="1600200"/>
            <a:ext cx="2743200" cy="2743200"/>
          </a:xfrm>
          <a:prstGeom prst="rect">
            <a:avLst/>
          </a:prstGeom>
          <a:ln w="0">
            <a:noFill/>
          </a:ln>
        </p:spPr>
      </p:pic>
      <p:sp>
        <p:nvSpPr>
          <p:cNvPr id="92" name=""/>
          <p:cNvSpPr txBox="1"/>
          <p:nvPr/>
        </p:nvSpPr>
        <p:spPr>
          <a:xfrm>
            <a:off x="6629400" y="4343400"/>
            <a:ext cx="29718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Мо-Цзы</a:t>
            </a:r>
            <a:endParaRPr b="0" lang="en-US" sz="18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(ок. 479 – 400 гг. до н. э.)</a:t>
            </a:r>
            <a:endParaRPr b="0" lang="en-US" sz="18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842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spcBef>
                <a:spcPts val="1191"/>
              </a:spcBef>
              <a:spcAft>
                <a:spcPts val="992"/>
              </a:spcAft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Легизм (II в. до н.э.)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228600" y="1600200"/>
            <a:ext cx="5943600" cy="516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907"/>
              </a:spcBef>
              <a:spcAft>
                <a:spcPts val="70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«Хорошее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государство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то, где много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наказаний 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мало наград»</a:t>
            </a:r>
            <a:endParaRPr b="0" lang="en-US" sz="20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907"/>
              </a:spcBef>
              <a:spcAft>
                <a:spcPts val="70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Успеха в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политике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достигает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только тот,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кто знает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обстановку в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стране 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использует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точные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расчеты.</a:t>
            </a:r>
            <a:endParaRPr b="0" lang="en-US" sz="20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907"/>
              </a:spcBef>
              <a:spcAft>
                <a:spcPts val="70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«Если в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народе есть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люди,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обладающие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излишками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зерна, пусть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им за сдачу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зерна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предоставля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ются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чиновничьи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должности 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ранги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знатности»</a:t>
            </a:r>
            <a:endParaRPr b="0" lang="en-US" sz="20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marL="432000" indent="-324000">
              <a:spcBef>
                <a:spcPts val="907"/>
              </a:spcBef>
              <a:spcAft>
                <a:spcPts val="70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«Когда народ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сильнее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своих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властей –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государство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слабое; когда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власти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сильнее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своего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народа –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армия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могуществен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Noto Sans CJK SC"/>
              </a:rPr>
              <a:t>на»</a:t>
            </a:r>
            <a:endParaRPr b="0" lang="en-US" sz="20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  <p:sp>
        <p:nvSpPr>
          <p:cNvPr id="95" name=""/>
          <p:cNvSpPr txBox="1"/>
          <p:nvPr/>
        </p:nvSpPr>
        <p:spPr>
          <a:xfrm>
            <a:off x="6629400" y="4343400"/>
            <a:ext cx="2971800" cy="685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Шан Ян</a:t>
            </a:r>
            <a:endParaRPr b="0" lang="en-US" sz="1800" spc="-1" strike="noStrike">
              <a:solidFill>
                <a:srgbClr val="000000"/>
              </a:solidFill>
              <a:latin typeface="Arial"/>
              <a:ea typeface="Noto Sans CJK SC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(390–338 до н. э.)</a:t>
            </a:r>
            <a:endParaRPr b="0" lang="en-US" sz="1800" spc="-1" strike="noStrike">
              <a:solidFill>
                <a:srgbClr val="000000"/>
              </a:solidFill>
              <a:latin typeface="Arial"/>
              <a:ea typeface="Noto Sans CJK SC"/>
            </a:endParaRPr>
          </a:p>
        </p:txBody>
      </p:sp>
      <p:pic>
        <p:nvPicPr>
          <p:cNvPr id="96" name="" descr=""/>
          <p:cNvPicPr/>
          <p:nvPr/>
        </p:nvPicPr>
        <p:blipFill>
          <a:blip r:embed="rId1"/>
          <a:stretch/>
        </p:blipFill>
        <p:spPr>
          <a:xfrm>
            <a:off x="6944040" y="1600200"/>
            <a:ext cx="2657160" cy="2514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3168000"/>
            <a:ext cx="8866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Спасибо за внимание!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>
        <p:strips dir="ld"/>
      </p:transition>
    </mc:Choice>
    <mc:Fallback>
      <p:transition spd="slow">
        <p:strips dir="ld"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Application>LibreOffice/24.2.5.2$Linux_X86_64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2024-09-17T16:43:04Z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2024-09-18T17:55:51Z</cp:lastPrinted>
  <dcterms:modified xsi:type="dcterms:W3CDTF">2024-09-18T18:14:14Z</dcterms:modified>
  <cp:revision>140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